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4" r:id="rId2"/>
    <p:sldId id="576" r:id="rId3"/>
    <p:sldId id="577" r:id="rId4"/>
    <p:sldId id="572" r:id="rId5"/>
    <p:sldId id="589" r:id="rId6"/>
    <p:sldId id="580" r:id="rId7"/>
    <p:sldId id="581" r:id="rId8"/>
    <p:sldId id="541" r:id="rId9"/>
    <p:sldId id="582" r:id="rId10"/>
    <p:sldId id="584" r:id="rId11"/>
    <p:sldId id="585" r:id="rId12"/>
    <p:sldId id="586" r:id="rId13"/>
    <p:sldId id="578" r:id="rId14"/>
    <p:sldId id="587" r:id="rId15"/>
    <p:sldId id="588" r:id="rId16"/>
    <p:sldId id="575" r:id="rId17"/>
    <p:sldId id="591" r:id="rId18"/>
    <p:sldId id="590" r:id="rId19"/>
    <p:sldId id="579" r:id="rId20"/>
    <p:sldId id="5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2"/>
    <p:restoredTop sz="96327"/>
  </p:normalViewPr>
  <p:slideViewPr>
    <p:cSldViewPr snapToGrid="0" snapToObjects="1">
      <p:cViewPr varScale="1">
        <p:scale>
          <a:sx n="124" d="100"/>
          <a:sy n="124"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E617A-ABB2-E448-88C5-ABF2D348CB9D}" type="datetimeFigureOut">
              <a:rPr lang="en-US" smtClean="0"/>
              <a:t>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1EA3B-83B5-3E42-82A4-64C9736FF2BB}" type="slidenum">
              <a:rPr lang="en-US" smtClean="0"/>
              <a:t>‹#›</a:t>
            </a:fld>
            <a:endParaRPr lang="en-US"/>
          </a:p>
        </p:txBody>
      </p:sp>
    </p:spTree>
    <p:extLst>
      <p:ext uri="{BB962C8B-B14F-4D97-AF65-F5344CB8AC3E}">
        <p14:creationId xmlns:p14="http://schemas.microsoft.com/office/powerpoint/2010/main" val="9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A6FA-97B1-20A0-16A1-89DC4C956B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C934F-B26E-BF8D-372F-254CF3AED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AFC878-5873-6728-FA33-E9A16EFDD2A2}"/>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514C1894-AE71-E904-C4FD-6D993D3A4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C4C8A-EE43-CBCC-C587-E971C132919B}"/>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69877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EFD8-0BEA-4CD0-0AD6-14403FCB75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314697-3091-27D0-B7C2-AF980D399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125EE-7BE9-EB0B-ABE5-BB8F1664D572}"/>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80ED1E9D-57A6-100E-1687-CEA690BC2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A1527-12BD-1682-FC52-9418D957816A}"/>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000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AB73A-9A10-2347-998F-271614AC4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EB09C4-278B-58B8-8827-DA8ED0F51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E9474-9A41-111B-C457-7B0DECBCBA47}"/>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16CC4BF6-BE9A-94ED-DDFC-13565F837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CBF3C-BAF0-616B-5CB9-F1F04599DB73}"/>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377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0737-EFC5-5BD2-4AD7-1DA0EEC14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7E48A-5B85-0D2D-E478-07AB1E5B1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93482-B92C-F9D1-FEAC-CED6151A8B97}"/>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6662A03C-90BA-E5FA-01CB-CF3D49BF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9E496C-2BB2-1ABC-801D-2F9A2DB6CAF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13192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3C94-715D-F266-DC2A-F6B14E19D9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53F6B3-38B9-2AF8-06BC-DF3BA7A9E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DEA4E-E954-62BA-F16C-C0E15EAE6325}"/>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4FC274C3-0860-EDE4-CF95-3D0F790D1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ADA35-1E8F-A1D4-2460-D41C93C30B21}"/>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083659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0A43-1798-02C6-FA5E-CE2AB5D66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571B2-B65B-1766-D700-E1AD22CF8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D0ED9A-152C-5782-1745-D6ECB1167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771C9-E921-20FF-97B9-DF12BCAFAED3}"/>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6" name="Footer Placeholder 5">
            <a:extLst>
              <a:ext uri="{FF2B5EF4-FFF2-40B4-BE49-F238E27FC236}">
                <a16:creationId xmlns:a16="http://schemas.microsoft.com/office/drawing/2014/main" id="{F9CC206C-A6BF-13F9-1DBA-075CF3A53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8BD63-DD93-4A56-96C1-49EADDA5328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15790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033B-DEED-903D-D627-29F54D52D1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0D795F-A316-649A-0C9C-17F8DC6BE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89CD8E-38B0-2568-D3CA-CA8E3AFC37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27CDBC-A34A-ABFB-61B1-877A42480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6B83C-6D6D-628D-9945-645F286C50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5D00C-10BD-77FE-EA6E-AFE46D97183E}"/>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8" name="Footer Placeholder 7">
            <a:extLst>
              <a:ext uri="{FF2B5EF4-FFF2-40B4-BE49-F238E27FC236}">
                <a16:creationId xmlns:a16="http://schemas.microsoft.com/office/drawing/2014/main" id="{E66F0DA1-BEEF-5EA1-04F2-49862C39D9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F6DBA-0F90-0CD0-28A1-7B562C16CA1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823520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36B2-B5A8-0C78-ED26-64A672007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FB5C2-CB15-F0EB-FBCE-7B415A6CCB00}"/>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4" name="Footer Placeholder 3">
            <a:extLst>
              <a:ext uri="{FF2B5EF4-FFF2-40B4-BE49-F238E27FC236}">
                <a16:creationId xmlns:a16="http://schemas.microsoft.com/office/drawing/2014/main" id="{70A9F889-CA8F-37B5-0F2B-243B542937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D29BD-C6FD-78BE-AD8D-589E7A04D6B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421533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E3D71-E0FC-4B7F-426B-4F204D8E4FFA}"/>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3" name="Footer Placeholder 2">
            <a:extLst>
              <a:ext uri="{FF2B5EF4-FFF2-40B4-BE49-F238E27FC236}">
                <a16:creationId xmlns:a16="http://schemas.microsoft.com/office/drawing/2014/main" id="{3A0B1FDD-7371-2D3C-6816-14BDF02333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EDE4B-1C31-0E30-99A5-94FC76427C9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1945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6671-7E71-F73C-2142-4B0A76C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569735-A7D0-3030-3E7B-F6905B6D4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27817F-C4F3-B49A-D9F5-AB4BA0D5C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E33A6-D2C5-89D2-B14F-E24430331222}"/>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6" name="Footer Placeholder 5">
            <a:extLst>
              <a:ext uri="{FF2B5EF4-FFF2-40B4-BE49-F238E27FC236}">
                <a16:creationId xmlns:a16="http://schemas.microsoft.com/office/drawing/2014/main" id="{44C09C08-758E-220C-5E6F-6E1DD3FD8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5131-87A7-B4B4-542E-B7558AAC0A7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04238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5BCB-C0BF-8683-E65A-0D10C4200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D6739-0B70-44CD-ABE7-46E142ECF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CDDC8-CB0C-D0D1-A842-3D9665252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F4741-066D-22CA-2F3F-425129F0824F}"/>
              </a:ext>
            </a:extLst>
          </p:cNvPr>
          <p:cNvSpPr>
            <a:spLocks noGrp="1"/>
          </p:cNvSpPr>
          <p:nvPr>
            <p:ph type="dt" sz="half" idx="10"/>
          </p:nvPr>
        </p:nvSpPr>
        <p:spPr/>
        <p:txBody>
          <a:bodyPr/>
          <a:lstStyle/>
          <a:p>
            <a:fld id="{52180050-0D4C-4641-B26E-1EA34002BFE6}" type="datetimeFigureOut">
              <a:rPr lang="en-US" smtClean="0"/>
              <a:t>2/6/23</a:t>
            </a:fld>
            <a:endParaRPr lang="en-US"/>
          </a:p>
        </p:txBody>
      </p:sp>
      <p:sp>
        <p:nvSpPr>
          <p:cNvPr id="6" name="Footer Placeholder 5">
            <a:extLst>
              <a:ext uri="{FF2B5EF4-FFF2-40B4-BE49-F238E27FC236}">
                <a16:creationId xmlns:a16="http://schemas.microsoft.com/office/drawing/2014/main" id="{E7885F0C-62AD-BD38-0227-54BCA335A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B62A0-5880-7080-5114-0839930C2C79}"/>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03204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6F72C-6ECA-9AD5-6978-0424AC30E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57E9B8-A8FD-B7D5-545A-32FE634C5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EA810-9AA6-C577-4442-B9021CD97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80050-0D4C-4641-B26E-1EA34002BFE6}" type="datetimeFigureOut">
              <a:rPr lang="en-US" smtClean="0"/>
              <a:t>2/6/23</a:t>
            </a:fld>
            <a:endParaRPr lang="en-US"/>
          </a:p>
        </p:txBody>
      </p:sp>
      <p:sp>
        <p:nvSpPr>
          <p:cNvPr id="5" name="Footer Placeholder 4">
            <a:extLst>
              <a:ext uri="{FF2B5EF4-FFF2-40B4-BE49-F238E27FC236}">
                <a16:creationId xmlns:a16="http://schemas.microsoft.com/office/drawing/2014/main" id="{F055FE0D-8A43-96CE-D4F9-990DD18F2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96DA9-DCDD-C733-D168-C1623B694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E722B-A677-0F49-AB41-DE7301EF33AF}" type="slidenum">
              <a:rPr lang="en-US" smtClean="0"/>
              <a:t>‹#›</a:t>
            </a:fld>
            <a:endParaRPr lang="en-US"/>
          </a:p>
        </p:txBody>
      </p:sp>
    </p:spTree>
    <p:extLst>
      <p:ext uri="{BB962C8B-B14F-4D97-AF65-F5344CB8AC3E}">
        <p14:creationId xmlns:p14="http://schemas.microsoft.com/office/powerpoint/2010/main" val="42678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fontScale="90000"/>
          </a:bodyPr>
          <a:lstStyle/>
          <a:p>
            <a:r>
              <a:rPr lang="en-US" sz="4800" dirty="0"/>
              <a:t>DATA221 Intro Machine Learning</a:t>
            </a:r>
            <a:br>
              <a:rPr lang="en-US" sz="4800" dirty="0"/>
            </a:br>
            <a:r>
              <a:rPr lang="en-US" sz="4800" dirty="0"/>
              <a:t>12-Perceptron + neural networks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830997"/>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dirty="0">
                <a:solidFill>
                  <a:prstClr val="black"/>
                </a:solidFill>
                <a:latin typeface="Gill Sans Light"/>
                <a:ea typeface="ＭＳ Ｐゴシック" charset="-128"/>
                <a:cs typeface="Gill Sans Light"/>
              </a:rPr>
              <a:t>William Trimble</a:t>
            </a:r>
          </a:p>
          <a:p>
            <a:pPr algn="ctr" fontAlgn="base">
              <a:spcBef>
                <a:spcPct val="0"/>
              </a:spcBef>
              <a:spcAft>
                <a:spcPct val="0"/>
              </a:spcAft>
            </a:pPr>
            <a:r>
              <a:rPr lang="en-US" sz="2400" dirty="0">
                <a:solidFill>
                  <a:prstClr val="black"/>
                </a:solidFill>
                <a:latin typeface="Gill Sans Light"/>
                <a:ea typeface="ＭＳ Ｐゴシック" charset="-128"/>
                <a:cs typeface="Gill Sans Light"/>
              </a:rPr>
              <a:t>Spring 2022</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2069432"/>
            <a:ext cx="3264568" cy="47885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correct classification)</a:t>
                </a:r>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a:stretch>
              </a:blipFill>
            </p:spPr>
            <p:txBody>
              <a:bodyPr/>
              <a:lstStyle/>
              <a:p>
                <a:r>
                  <a:rPr lang="en-US">
                    <a:noFill/>
                  </a:rPr>
                  <a:t> </a:t>
                </a:r>
              </a:p>
            </p:txBody>
          </p:sp>
        </mc:Fallback>
      </mc:AlternateContent>
    </p:spTree>
    <p:extLst>
      <p:ext uri="{BB962C8B-B14F-4D97-AF65-F5344CB8AC3E}">
        <p14:creationId xmlns:p14="http://schemas.microsoft.com/office/powerpoint/2010/main" val="403797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3609474" y="2069432"/>
            <a:ext cx="3769894" cy="4423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correct classification)</a:t>
                </a:r>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a:stretch>
              </a:blipFill>
            </p:spPr>
            <p:txBody>
              <a:bodyPr/>
              <a:lstStyle/>
              <a:p>
                <a:r>
                  <a:rPr lang="en-US">
                    <a:noFill/>
                  </a:rPr>
                  <a:t> </a:t>
                </a:r>
              </a:p>
            </p:txBody>
          </p:sp>
        </mc:Fallback>
      </mc:AlternateContent>
    </p:spTree>
    <p:extLst>
      <p:ext uri="{BB962C8B-B14F-4D97-AF65-F5344CB8AC3E}">
        <p14:creationId xmlns:p14="http://schemas.microsoft.com/office/powerpoint/2010/main" val="350682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Properties of 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90265" y="3679909"/>
            <a:ext cx="4562003" cy="3057775"/>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49179" y="4764505"/>
            <a:ext cx="4716379" cy="8181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6605452" y="1163721"/>
                <a:ext cx="5025074" cy="5573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If the classes are linearly separable, algorithm will converge to a solution. </a:t>
                </a:r>
              </a:p>
              <a:p>
                <a:pPr marL="0" indent="0">
                  <a:buNone/>
                </a:pPr>
                <a:r>
                  <a:rPr lang="en-US" dirty="0"/>
                  <a:t>If not linearly separable algorithm will oscillate.</a:t>
                </a:r>
              </a:p>
              <a:p>
                <a:pPr marL="0" indent="0">
                  <a:buNone/>
                </a:pPr>
                <a:r>
                  <a:rPr lang="en-US" dirty="0"/>
                  <a:t>Multiply-x-by-error algorithm insensitive to margins; won’t maximize margins.</a:t>
                </a:r>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6605452" y="1163721"/>
                <a:ext cx="5025074" cy="5573963"/>
              </a:xfrm>
              <a:prstGeom prst="rect">
                <a:avLst/>
              </a:prstGeom>
              <a:blipFill>
                <a:blip r:embed="rId3"/>
                <a:stretch>
                  <a:fillRect l="-2273" r="-1768"/>
                </a:stretch>
              </a:blipFill>
            </p:spPr>
            <p:txBody>
              <a:bodyPr/>
              <a:lstStyle/>
              <a:p>
                <a:r>
                  <a:rPr lang="en-US">
                    <a:noFill/>
                  </a:rPr>
                  <a:t> </a:t>
                </a:r>
              </a:p>
            </p:txBody>
          </p:sp>
        </mc:Fallback>
      </mc:AlternateContent>
    </p:spTree>
    <p:extLst>
      <p:ext uri="{BB962C8B-B14F-4D97-AF65-F5344CB8AC3E}">
        <p14:creationId xmlns:p14="http://schemas.microsoft.com/office/powerpoint/2010/main" val="424325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28832" y="1788555"/>
            <a:ext cx="5257800" cy="4351338"/>
          </a:xfrm>
        </p:spPr>
        <p:txBody>
          <a:bodyPr/>
          <a:lstStyle/>
          <a:p>
            <a:r>
              <a:rPr lang="en-US" dirty="0"/>
              <a:t>Marvelously successful name for a mathematical model.</a:t>
            </a:r>
          </a:p>
          <a:p>
            <a:endParaRPr lang="en-US" dirty="0"/>
          </a:p>
          <a:p>
            <a:r>
              <a:rPr lang="en-US" dirty="0"/>
              <a:t>”Inspired by biological computing gates” is not magic!!  This is a configurable multiple-input multiple-output function.  </a:t>
            </a:r>
          </a:p>
        </p:txBody>
      </p:sp>
      <p:pic>
        <p:nvPicPr>
          <p:cNvPr id="1026" name="Picture 2" descr="Neuron - Wikipedia">
            <a:extLst>
              <a:ext uri="{FF2B5EF4-FFF2-40B4-BE49-F238E27FC236}">
                <a16:creationId xmlns:a16="http://schemas.microsoft.com/office/drawing/2014/main" id="{946D6439-1826-A077-339A-174F44A6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480" y="2171151"/>
            <a:ext cx="6421995" cy="4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3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a:xfrm>
            <a:off x="604227" y="292687"/>
            <a:ext cx="4588239" cy="2856938"/>
          </a:xfrm>
        </p:spPr>
        <p:txBody>
          <a:bodyPr>
            <a:normAutofit/>
          </a:bodyPr>
          <a:lstStyle/>
          <a:p>
            <a:r>
              <a:rPr lang="en-US" dirty="0"/>
              <a:t>Researchers turned up the hype from the very beginning</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6096000" y="2872829"/>
            <a:ext cx="5024431" cy="553592"/>
          </a:xfrm>
        </p:spPr>
        <p:txBody>
          <a:bodyPr/>
          <a:lstStyle/>
          <a:p>
            <a:r>
              <a:rPr lang="en-US" dirty="0"/>
              <a:t>New York Times July 8, 1958</a:t>
            </a:r>
          </a:p>
        </p:txBody>
      </p:sp>
      <p:pic>
        <p:nvPicPr>
          <p:cNvPr id="3074" name="Picture 2" descr="Image">
            <a:extLst>
              <a:ext uri="{FF2B5EF4-FFF2-40B4-BE49-F238E27FC236}">
                <a16:creationId xmlns:a16="http://schemas.microsoft.com/office/drawing/2014/main" id="{90C6625E-0170-B2A7-A352-8704DA12A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439" y="320129"/>
            <a:ext cx="6540500" cy="25527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2CD52C2-7463-5029-7250-3FFC5CDFACD0}"/>
              </a:ext>
            </a:extLst>
          </p:cNvPr>
          <p:cNvSpPr txBox="1">
            <a:spLocks/>
          </p:cNvSpPr>
          <p:nvPr/>
        </p:nvSpPr>
        <p:spPr>
          <a:xfrm>
            <a:off x="540500" y="3635937"/>
            <a:ext cx="10813300" cy="2681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pitchFamily="2" charset="0"/>
              </a:rPr>
              <a:t>“Having told you about the giant digital computer known as I.B.M. 704 and how it has been taught to play a fairly creditable game of chess, we’d like to tell you about an even more remarkable machine, the perceptron, which, as its name implies, is capable of what amounts to original thought.  The first perceptron is yet to be built, but it has been successfully simulated on a 704, and it’s only a question of time (and money) before it comes into existence.  This about-to-be marvel is a lot more subtle than the 704; indeed, it strikes us as the first serious rival to the human brain ever devised, and our brain is thoroughly dazzled by the things it is said to do.”  (New Yorker, Dec 6, 1958  p44)</a:t>
            </a:r>
          </a:p>
        </p:txBody>
      </p:sp>
    </p:spTree>
    <p:extLst>
      <p:ext uri="{BB962C8B-B14F-4D97-AF65-F5344CB8AC3E}">
        <p14:creationId xmlns:p14="http://schemas.microsoft.com/office/powerpoint/2010/main" val="46002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49D7-382B-4BFB-7BF1-6B46321D29B6}"/>
              </a:ext>
            </a:extLst>
          </p:cNvPr>
          <p:cNvSpPr>
            <a:spLocks noGrp="1"/>
          </p:cNvSpPr>
          <p:nvPr>
            <p:ph type="title"/>
          </p:nvPr>
        </p:nvSpPr>
        <p:spPr/>
        <p:txBody>
          <a:bodyPr/>
          <a:lstStyle/>
          <a:p>
            <a:endParaRPr lang="en-US"/>
          </a:p>
        </p:txBody>
      </p:sp>
      <p:pic>
        <p:nvPicPr>
          <p:cNvPr id="4098" name="Picture 2" descr="Mathematics | Free Full-Text | The Emergence of Fuzzy Sets in the Decade of  the Perceptron—Lotfi A. Zadeh's and Frank Rosenblatt's Research Work on  Pattern Classification | HTML">
            <a:extLst>
              <a:ext uri="{FF2B5EF4-FFF2-40B4-BE49-F238E27FC236}">
                <a16:creationId xmlns:a16="http://schemas.microsoft.com/office/drawing/2014/main" id="{A27CF191-BD5A-343B-CDCA-CD79F88C39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962" y="119981"/>
            <a:ext cx="7064248" cy="661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3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0-layer neural network: logistic regression</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4377576" y="2721418"/>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4377576" y="335938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4377576" y="408825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3</a:t>
            </a:r>
          </a:p>
        </p:txBody>
      </p:sp>
      <p:sp>
        <p:nvSpPr>
          <p:cNvPr id="58" name="Oval 57">
            <a:extLst>
              <a:ext uri="{FF2B5EF4-FFF2-40B4-BE49-F238E27FC236}">
                <a16:creationId xmlns:a16="http://schemas.microsoft.com/office/drawing/2014/main" id="{CA7AC06D-FD2A-661E-BB4A-4149408E7935}"/>
              </a:ext>
            </a:extLst>
          </p:cNvPr>
          <p:cNvSpPr/>
          <p:nvPr/>
        </p:nvSpPr>
        <p:spPr>
          <a:xfrm>
            <a:off x="4377576" y="481712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d)</a:t>
            </a:r>
          </a:p>
        </p:txBody>
      </p:sp>
      <p:sp>
        <p:nvSpPr>
          <p:cNvPr id="88" name="Rectangle 87">
            <a:extLst>
              <a:ext uri="{FF2B5EF4-FFF2-40B4-BE49-F238E27FC236}">
                <a16:creationId xmlns:a16="http://schemas.microsoft.com/office/drawing/2014/main" id="{C1D853F1-E3E0-7FDE-EC7F-08E2A0F69A3A}"/>
              </a:ext>
            </a:extLst>
          </p:cNvPr>
          <p:cNvSpPr/>
          <p:nvPr/>
        </p:nvSpPr>
        <p:spPr>
          <a:xfrm>
            <a:off x="3846347" y="1762546"/>
            <a:ext cx="2106764" cy="369332"/>
          </a:xfrm>
          <a:prstGeom prst="rect">
            <a:avLst/>
          </a:prstGeom>
        </p:spPr>
        <p:txBody>
          <a:bodyPr wrap="square">
            <a:spAutoFit/>
          </a:bodyPr>
          <a:lstStyle/>
          <a:p>
            <a:r>
              <a:rPr lang="en-US" dirty="0"/>
              <a:t>Output layer (d)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92F891-4650-FDF5-DE86-82A8FF238111}"/>
                  </a:ext>
                </a:extLst>
              </p:cNvPr>
              <p:cNvSpPr txBox="1"/>
              <p:nvPr/>
            </p:nvSpPr>
            <p:spPr>
              <a:xfrm>
                <a:off x="3893308" y="2709535"/>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3" name="TextBox 2">
                <a:extLst>
                  <a:ext uri="{FF2B5EF4-FFF2-40B4-BE49-F238E27FC236}">
                    <a16:creationId xmlns:a16="http://schemas.microsoft.com/office/drawing/2014/main" id="{2392F891-4650-FDF5-DE86-82A8FF238111}"/>
                  </a:ext>
                </a:extLst>
              </p:cNvPr>
              <p:cNvSpPr txBox="1">
                <a:spLocks noRot="1" noChangeAspect="1" noMove="1" noResize="1" noEditPoints="1" noAdjustHandles="1" noChangeArrowheads="1" noChangeShapeType="1" noTextEdit="1"/>
              </p:cNvSpPr>
              <p:nvPr/>
            </p:nvSpPr>
            <p:spPr>
              <a:xfrm>
                <a:off x="3893308" y="2709535"/>
                <a:ext cx="542136" cy="646331"/>
              </a:xfrm>
              <a:prstGeom prst="rect">
                <a:avLst/>
              </a:prstGeom>
              <a:blipFill>
                <a:blip r:embed="rId2"/>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DEB480-6678-0C81-268A-B0B0C48D5947}"/>
                  </a:ext>
                </a:extLst>
              </p:cNvPr>
              <p:cNvSpPr txBox="1"/>
              <p:nvPr/>
            </p:nvSpPr>
            <p:spPr>
              <a:xfrm>
                <a:off x="3881604" y="4742283"/>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4" name="TextBox 3">
                <a:extLst>
                  <a:ext uri="{FF2B5EF4-FFF2-40B4-BE49-F238E27FC236}">
                    <a16:creationId xmlns:a16="http://schemas.microsoft.com/office/drawing/2014/main" id="{70DEB480-6678-0C81-268A-B0B0C48D5947}"/>
                  </a:ext>
                </a:extLst>
              </p:cNvPr>
              <p:cNvSpPr txBox="1">
                <a:spLocks noRot="1" noChangeAspect="1" noMove="1" noResize="1" noEditPoints="1" noAdjustHandles="1" noChangeArrowheads="1" noChangeShapeType="1" noTextEdit="1"/>
              </p:cNvSpPr>
              <p:nvPr/>
            </p:nvSpPr>
            <p:spPr>
              <a:xfrm>
                <a:off x="3881604" y="4742283"/>
                <a:ext cx="542136" cy="646331"/>
              </a:xfrm>
              <a:prstGeom prst="rect">
                <a:avLst/>
              </a:prstGeom>
              <a:blipFill>
                <a:blip r:embed="rId2"/>
                <a:stretch>
                  <a:fillRect l="-227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F822E64-4F10-09D4-1BEC-263C7D64482E}"/>
              </a:ext>
            </a:extLst>
          </p:cNvPr>
          <p:cNvSpPr/>
          <p:nvPr/>
        </p:nvSpPr>
        <p:spPr>
          <a:xfrm>
            <a:off x="6096000" y="2784577"/>
            <a:ext cx="1860210" cy="369332"/>
          </a:xfrm>
          <a:prstGeom prst="rect">
            <a:avLst/>
          </a:prstGeom>
        </p:spPr>
        <p:txBody>
          <a:bodyPr wrap="square">
            <a:spAutoFit/>
          </a:bodyPr>
          <a:lstStyle/>
          <a:p>
            <a:r>
              <a:rPr lang="en-US" dirty="0"/>
              <a:t>z</a:t>
            </a:r>
            <a:r>
              <a:rPr lang="en-US" baseline="-25000" dirty="0"/>
              <a:t>1</a:t>
            </a:r>
            <a:r>
              <a:rPr lang="en-US" dirty="0"/>
              <a:t> = tanh ( y</a:t>
            </a:r>
            <a:r>
              <a:rPr lang="en-US" baseline="-25000" dirty="0"/>
              <a:t>1</a:t>
            </a:r>
            <a:r>
              <a:rPr lang="en-US" dirty="0"/>
              <a:t>)</a:t>
            </a:r>
          </a:p>
        </p:txBody>
      </p:sp>
      <p:sp>
        <p:nvSpPr>
          <p:cNvPr id="11" name="Rectangle 10">
            <a:extLst>
              <a:ext uri="{FF2B5EF4-FFF2-40B4-BE49-F238E27FC236}">
                <a16:creationId xmlns:a16="http://schemas.microsoft.com/office/drawing/2014/main" id="{4E070175-6CC9-B733-139F-E2B559E571CF}"/>
              </a:ext>
            </a:extLst>
          </p:cNvPr>
          <p:cNvSpPr/>
          <p:nvPr/>
        </p:nvSpPr>
        <p:spPr>
          <a:xfrm>
            <a:off x="6112154" y="3366354"/>
            <a:ext cx="1860210" cy="369332"/>
          </a:xfrm>
          <a:prstGeom prst="rect">
            <a:avLst/>
          </a:prstGeom>
        </p:spPr>
        <p:txBody>
          <a:bodyPr wrap="square">
            <a:spAutoFit/>
          </a:bodyPr>
          <a:lstStyle/>
          <a:p>
            <a:r>
              <a:rPr lang="en-US" dirty="0"/>
              <a:t>z</a:t>
            </a:r>
            <a:r>
              <a:rPr lang="en-US" baseline="-25000" dirty="0"/>
              <a:t>2</a:t>
            </a:r>
            <a:r>
              <a:rPr lang="en-US" dirty="0"/>
              <a:t> = tanh ( y</a:t>
            </a:r>
            <a:r>
              <a:rPr lang="en-US" baseline="-25000" dirty="0"/>
              <a:t>2</a:t>
            </a:r>
            <a:r>
              <a:rPr lang="en-US" dirty="0"/>
              <a:t>)</a:t>
            </a:r>
          </a:p>
        </p:txBody>
      </p:sp>
      <p:sp>
        <p:nvSpPr>
          <p:cNvPr id="12" name="Rectangle 11">
            <a:extLst>
              <a:ext uri="{FF2B5EF4-FFF2-40B4-BE49-F238E27FC236}">
                <a16:creationId xmlns:a16="http://schemas.microsoft.com/office/drawing/2014/main" id="{EF3EB789-820A-4375-07FB-BCA0A2B5FEA3}"/>
              </a:ext>
            </a:extLst>
          </p:cNvPr>
          <p:cNvSpPr/>
          <p:nvPr/>
        </p:nvSpPr>
        <p:spPr>
          <a:xfrm>
            <a:off x="6094700" y="4185688"/>
            <a:ext cx="1860210" cy="369332"/>
          </a:xfrm>
          <a:prstGeom prst="rect">
            <a:avLst/>
          </a:prstGeom>
        </p:spPr>
        <p:txBody>
          <a:bodyPr wrap="square">
            <a:spAutoFit/>
          </a:bodyPr>
          <a:lstStyle/>
          <a:p>
            <a:r>
              <a:rPr lang="en-US" dirty="0"/>
              <a:t>z</a:t>
            </a:r>
            <a:r>
              <a:rPr lang="en-US" baseline="-25000" dirty="0"/>
              <a:t>3</a:t>
            </a:r>
            <a:r>
              <a:rPr lang="en-US" dirty="0"/>
              <a:t> = tanh ( y</a:t>
            </a:r>
            <a:r>
              <a:rPr lang="en-US" baseline="-25000" dirty="0"/>
              <a:t>3</a:t>
            </a:r>
            <a:r>
              <a:rPr lang="en-US" dirty="0"/>
              <a:t>)</a:t>
            </a:r>
          </a:p>
        </p:txBody>
      </p:sp>
      <p:sp>
        <p:nvSpPr>
          <p:cNvPr id="18" name="Rectangle 17">
            <a:extLst>
              <a:ext uri="{FF2B5EF4-FFF2-40B4-BE49-F238E27FC236}">
                <a16:creationId xmlns:a16="http://schemas.microsoft.com/office/drawing/2014/main" id="{5986630D-18D1-A38C-6584-47779FD54308}"/>
              </a:ext>
            </a:extLst>
          </p:cNvPr>
          <p:cNvSpPr/>
          <p:nvPr/>
        </p:nvSpPr>
        <p:spPr>
          <a:xfrm>
            <a:off x="6084093" y="4906917"/>
            <a:ext cx="1860210" cy="369332"/>
          </a:xfrm>
          <a:prstGeom prst="rect">
            <a:avLst/>
          </a:prstGeom>
        </p:spPr>
        <p:txBody>
          <a:bodyPr wrap="square">
            <a:spAutoFit/>
          </a:bodyPr>
          <a:lstStyle/>
          <a:p>
            <a:r>
              <a:rPr lang="en-US" dirty="0" err="1"/>
              <a:t>z</a:t>
            </a:r>
            <a:r>
              <a:rPr lang="en-US" baseline="-25000" dirty="0" err="1"/>
              <a:t>d</a:t>
            </a:r>
            <a:r>
              <a:rPr lang="en-US" dirty="0"/>
              <a:t> = tanh ( y</a:t>
            </a:r>
            <a:r>
              <a:rPr lang="en-US" baseline="-25000" dirty="0"/>
              <a:t>d</a:t>
            </a:r>
            <a:r>
              <a:rPr lang="en-US" dirty="0"/>
              <a:t>)</a:t>
            </a:r>
          </a:p>
        </p:txBody>
      </p:sp>
    </p:spTree>
    <p:extLst>
      <p:ext uri="{BB962C8B-B14F-4D97-AF65-F5344CB8AC3E}">
        <p14:creationId xmlns:p14="http://schemas.microsoft.com/office/powerpoint/2010/main" val="56488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0-layer neural network: logistic regression</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4377576" y="2721418"/>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4377576" y="335938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4377576" y="408825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3</a:t>
            </a:r>
          </a:p>
        </p:txBody>
      </p:sp>
      <p:sp>
        <p:nvSpPr>
          <p:cNvPr id="58" name="Oval 57">
            <a:extLst>
              <a:ext uri="{FF2B5EF4-FFF2-40B4-BE49-F238E27FC236}">
                <a16:creationId xmlns:a16="http://schemas.microsoft.com/office/drawing/2014/main" id="{CA7AC06D-FD2A-661E-BB4A-4149408E7935}"/>
              </a:ext>
            </a:extLst>
          </p:cNvPr>
          <p:cNvSpPr/>
          <p:nvPr/>
        </p:nvSpPr>
        <p:spPr>
          <a:xfrm>
            <a:off x="4377576" y="481712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d)</a:t>
            </a:r>
          </a:p>
        </p:txBody>
      </p:sp>
      <p:sp>
        <p:nvSpPr>
          <p:cNvPr id="88" name="Rectangle 87">
            <a:extLst>
              <a:ext uri="{FF2B5EF4-FFF2-40B4-BE49-F238E27FC236}">
                <a16:creationId xmlns:a16="http://schemas.microsoft.com/office/drawing/2014/main" id="{C1D853F1-E3E0-7FDE-EC7F-08E2A0F69A3A}"/>
              </a:ext>
            </a:extLst>
          </p:cNvPr>
          <p:cNvSpPr/>
          <p:nvPr/>
        </p:nvSpPr>
        <p:spPr>
          <a:xfrm>
            <a:off x="3846347" y="1762546"/>
            <a:ext cx="2106764" cy="369332"/>
          </a:xfrm>
          <a:prstGeom prst="rect">
            <a:avLst/>
          </a:prstGeom>
        </p:spPr>
        <p:txBody>
          <a:bodyPr wrap="square">
            <a:spAutoFit/>
          </a:bodyPr>
          <a:lstStyle/>
          <a:p>
            <a:r>
              <a:rPr lang="en-US" dirty="0"/>
              <a:t>Output layer (d)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92F891-4650-FDF5-DE86-82A8FF238111}"/>
                  </a:ext>
                </a:extLst>
              </p:cNvPr>
              <p:cNvSpPr txBox="1"/>
              <p:nvPr/>
            </p:nvSpPr>
            <p:spPr>
              <a:xfrm>
                <a:off x="3893308" y="2709535"/>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3" name="TextBox 2">
                <a:extLst>
                  <a:ext uri="{FF2B5EF4-FFF2-40B4-BE49-F238E27FC236}">
                    <a16:creationId xmlns:a16="http://schemas.microsoft.com/office/drawing/2014/main" id="{2392F891-4650-FDF5-DE86-82A8FF238111}"/>
                  </a:ext>
                </a:extLst>
              </p:cNvPr>
              <p:cNvSpPr txBox="1">
                <a:spLocks noRot="1" noChangeAspect="1" noMove="1" noResize="1" noEditPoints="1" noAdjustHandles="1" noChangeArrowheads="1" noChangeShapeType="1" noTextEdit="1"/>
              </p:cNvSpPr>
              <p:nvPr/>
            </p:nvSpPr>
            <p:spPr>
              <a:xfrm>
                <a:off x="3893308" y="2709535"/>
                <a:ext cx="542136" cy="646331"/>
              </a:xfrm>
              <a:prstGeom prst="rect">
                <a:avLst/>
              </a:prstGeom>
              <a:blipFill>
                <a:blip r:embed="rId2"/>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DEB480-6678-0C81-268A-B0B0C48D5947}"/>
                  </a:ext>
                </a:extLst>
              </p:cNvPr>
              <p:cNvSpPr txBox="1"/>
              <p:nvPr/>
            </p:nvSpPr>
            <p:spPr>
              <a:xfrm>
                <a:off x="3881604" y="4742283"/>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4" name="TextBox 3">
                <a:extLst>
                  <a:ext uri="{FF2B5EF4-FFF2-40B4-BE49-F238E27FC236}">
                    <a16:creationId xmlns:a16="http://schemas.microsoft.com/office/drawing/2014/main" id="{70DEB480-6678-0C81-268A-B0B0C48D5947}"/>
                  </a:ext>
                </a:extLst>
              </p:cNvPr>
              <p:cNvSpPr txBox="1">
                <a:spLocks noRot="1" noChangeAspect="1" noMove="1" noResize="1" noEditPoints="1" noAdjustHandles="1" noChangeArrowheads="1" noChangeShapeType="1" noTextEdit="1"/>
              </p:cNvSpPr>
              <p:nvPr/>
            </p:nvSpPr>
            <p:spPr>
              <a:xfrm>
                <a:off x="3881604" y="4742283"/>
                <a:ext cx="542136" cy="646331"/>
              </a:xfrm>
              <a:prstGeom prst="rect">
                <a:avLst/>
              </a:prstGeom>
              <a:blipFill>
                <a:blip r:embed="rId2"/>
                <a:stretch>
                  <a:fillRect l="-227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F822E64-4F10-09D4-1BEC-263C7D64482E}"/>
              </a:ext>
            </a:extLst>
          </p:cNvPr>
          <p:cNvSpPr/>
          <p:nvPr/>
        </p:nvSpPr>
        <p:spPr>
          <a:xfrm>
            <a:off x="6096000" y="2784577"/>
            <a:ext cx="1860210" cy="369332"/>
          </a:xfrm>
          <a:prstGeom prst="rect">
            <a:avLst/>
          </a:prstGeom>
        </p:spPr>
        <p:txBody>
          <a:bodyPr wrap="square">
            <a:spAutoFit/>
          </a:bodyPr>
          <a:lstStyle/>
          <a:p>
            <a:r>
              <a:rPr lang="en-US" dirty="0"/>
              <a:t>z</a:t>
            </a:r>
            <a:r>
              <a:rPr lang="en-US" baseline="-25000" dirty="0"/>
              <a:t>1</a:t>
            </a:r>
            <a:r>
              <a:rPr lang="en-US" dirty="0"/>
              <a:t> = tanh ( y</a:t>
            </a:r>
            <a:r>
              <a:rPr lang="en-US" baseline="-25000" dirty="0"/>
              <a:t>1</a:t>
            </a:r>
            <a:r>
              <a:rPr lang="en-US" dirty="0"/>
              <a:t>)</a:t>
            </a:r>
          </a:p>
        </p:txBody>
      </p:sp>
      <p:sp>
        <p:nvSpPr>
          <p:cNvPr id="11" name="Rectangle 10">
            <a:extLst>
              <a:ext uri="{FF2B5EF4-FFF2-40B4-BE49-F238E27FC236}">
                <a16:creationId xmlns:a16="http://schemas.microsoft.com/office/drawing/2014/main" id="{4E070175-6CC9-B733-139F-E2B559E571CF}"/>
              </a:ext>
            </a:extLst>
          </p:cNvPr>
          <p:cNvSpPr/>
          <p:nvPr/>
        </p:nvSpPr>
        <p:spPr>
          <a:xfrm>
            <a:off x="6112154" y="3366354"/>
            <a:ext cx="1860210" cy="369332"/>
          </a:xfrm>
          <a:prstGeom prst="rect">
            <a:avLst/>
          </a:prstGeom>
        </p:spPr>
        <p:txBody>
          <a:bodyPr wrap="square">
            <a:spAutoFit/>
          </a:bodyPr>
          <a:lstStyle/>
          <a:p>
            <a:r>
              <a:rPr lang="en-US" dirty="0"/>
              <a:t>z</a:t>
            </a:r>
            <a:r>
              <a:rPr lang="en-US" baseline="-25000" dirty="0"/>
              <a:t>2</a:t>
            </a:r>
            <a:r>
              <a:rPr lang="en-US" dirty="0"/>
              <a:t> = tanh ( y</a:t>
            </a:r>
            <a:r>
              <a:rPr lang="en-US" baseline="-25000" dirty="0"/>
              <a:t>2</a:t>
            </a:r>
            <a:r>
              <a:rPr lang="en-US" dirty="0"/>
              <a:t>)</a:t>
            </a:r>
          </a:p>
        </p:txBody>
      </p:sp>
      <p:sp>
        <p:nvSpPr>
          <p:cNvPr id="12" name="Rectangle 11">
            <a:extLst>
              <a:ext uri="{FF2B5EF4-FFF2-40B4-BE49-F238E27FC236}">
                <a16:creationId xmlns:a16="http://schemas.microsoft.com/office/drawing/2014/main" id="{EF3EB789-820A-4375-07FB-BCA0A2B5FEA3}"/>
              </a:ext>
            </a:extLst>
          </p:cNvPr>
          <p:cNvSpPr/>
          <p:nvPr/>
        </p:nvSpPr>
        <p:spPr>
          <a:xfrm>
            <a:off x="6094700" y="4185688"/>
            <a:ext cx="1860210" cy="369332"/>
          </a:xfrm>
          <a:prstGeom prst="rect">
            <a:avLst/>
          </a:prstGeom>
        </p:spPr>
        <p:txBody>
          <a:bodyPr wrap="square">
            <a:spAutoFit/>
          </a:bodyPr>
          <a:lstStyle/>
          <a:p>
            <a:r>
              <a:rPr lang="en-US" dirty="0"/>
              <a:t>z</a:t>
            </a:r>
            <a:r>
              <a:rPr lang="en-US" baseline="-25000" dirty="0"/>
              <a:t>3</a:t>
            </a:r>
            <a:r>
              <a:rPr lang="en-US" dirty="0"/>
              <a:t> = tanh ( y</a:t>
            </a:r>
            <a:r>
              <a:rPr lang="en-US" baseline="-25000" dirty="0"/>
              <a:t>3</a:t>
            </a:r>
            <a:r>
              <a:rPr lang="en-US" dirty="0"/>
              <a:t>)</a:t>
            </a:r>
          </a:p>
        </p:txBody>
      </p:sp>
      <p:sp>
        <p:nvSpPr>
          <p:cNvPr id="18" name="Rectangle 17">
            <a:extLst>
              <a:ext uri="{FF2B5EF4-FFF2-40B4-BE49-F238E27FC236}">
                <a16:creationId xmlns:a16="http://schemas.microsoft.com/office/drawing/2014/main" id="{5986630D-18D1-A38C-6584-47779FD54308}"/>
              </a:ext>
            </a:extLst>
          </p:cNvPr>
          <p:cNvSpPr/>
          <p:nvPr/>
        </p:nvSpPr>
        <p:spPr>
          <a:xfrm>
            <a:off x="6084093" y="4906917"/>
            <a:ext cx="1860210" cy="369332"/>
          </a:xfrm>
          <a:prstGeom prst="rect">
            <a:avLst/>
          </a:prstGeom>
        </p:spPr>
        <p:txBody>
          <a:bodyPr wrap="square">
            <a:spAutoFit/>
          </a:bodyPr>
          <a:lstStyle/>
          <a:p>
            <a:r>
              <a:rPr lang="en-US" dirty="0" err="1"/>
              <a:t>z</a:t>
            </a:r>
            <a:r>
              <a:rPr lang="en-US" baseline="-25000" dirty="0" err="1"/>
              <a:t>d</a:t>
            </a:r>
            <a:r>
              <a:rPr lang="en-US" dirty="0"/>
              <a:t> = tanh ( y</a:t>
            </a:r>
            <a:r>
              <a:rPr lang="en-US" baseline="-25000" dirty="0"/>
              <a:t>d</a:t>
            </a:r>
            <a:r>
              <a:rPr lang="en-US" dirty="0"/>
              <a:t>)</a:t>
            </a:r>
          </a:p>
        </p:txBody>
      </p:sp>
      <p:sp>
        <p:nvSpPr>
          <p:cNvPr id="19" name="Rectangle 18">
            <a:extLst>
              <a:ext uri="{FF2B5EF4-FFF2-40B4-BE49-F238E27FC236}">
                <a16:creationId xmlns:a16="http://schemas.microsoft.com/office/drawing/2014/main" id="{9F477421-71B1-3F5F-3403-2265A5389033}"/>
              </a:ext>
            </a:extLst>
          </p:cNvPr>
          <p:cNvSpPr/>
          <p:nvPr/>
        </p:nvSpPr>
        <p:spPr>
          <a:xfrm>
            <a:off x="8484831" y="2638699"/>
            <a:ext cx="3267267" cy="2554545"/>
          </a:xfrm>
          <a:prstGeom prst="rect">
            <a:avLst/>
          </a:prstGeom>
        </p:spPr>
        <p:txBody>
          <a:bodyPr wrap="square">
            <a:spAutoFit/>
          </a:bodyPr>
          <a:lstStyle/>
          <a:p>
            <a:r>
              <a:rPr lang="en-US" sz="3200" dirty="0"/>
              <a:t>The object to be optimized here is a (r+1) * d rectangular matrix of weights. </a:t>
            </a:r>
          </a:p>
        </p:txBody>
      </p:sp>
    </p:spTree>
    <p:extLst>
      <p:ext uri="{BB962C8B-B14F-4D97-AF65-F5344CB8AC3E}">
        <p14:creationId xmlns:p14="http://schemas.microsoft.com/office/powerpoint/2010/main" val="149018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Basic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5763039" y="269915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5763039" y="333711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5763039" y="406598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8" name="Oval 57">
            <a:extLst>
              <a:ext uri="{FF2B5EF4-FFF2-40B4-BE49-F238E27FC236}">
                <a16:creationId xmlns:a16="http://schemas.microsoft.com/office/drawing/2014/main" id="{CA7AC06D-FD2A-661E-BB4A-4149408E7935}"/>
              </a:ext>
            </a:extLst>
          </p:cNvPr>
          <p:cNvSpPr/>
          <p:nvPr/>
        </p:nvSpPr>
        <p:spPr>
          <a:xfrm>
            <a:off x="5763039" y="479485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a:endCxn id="55" idx="2"/>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171369" cy="369332"/>
          </a:xfrm>
          <a:prstGeom prst="rect">
            <a:avLst/>
          </a:prstGeom>
        </p:spPr>
        <p:txBody>
          <a:bodyPr wrap="square">
            <a:spAutoFit/>
          </a:bodyPr>
          <a:lstStyle/>
          <a:p>
            <a:r>
              <a:rPr lang="en-US" dirty="0"/>
              <a:t>w  (d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5763039" y="1770970"/>
            <a:ext cx="2106764" cy="369332"/>
          </a:xfrm>
          <a:prstGeom prst="rect">
            <a:avLst/>
          </a:prstGeom>
        </p:spPr>
        <p:txBody>
          <a:bodyPr wrap="square">
            <a:spAutoFit/>
          </a:bodyPr>
          <a:lstStyle/>
          <a:p>
            <a:r>
              <a:rPr lang="en-US" dirty="0"/>
              <a:t>Output layer (d)</a:t>
            </a:r>
          </a:p>
        </p:txBody>
      </p:sp>
    </p:spTree>
    <p:extLst>
      <p:ext uri="{BB962C8B-B14F-4D97-AF65-F5344CB8AC3E}">
        <p14:creationId xmlns:p14="http://schemas.microsoft.com/office/powerpoint/2010/main" val="402166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Deep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343096" cy="369332"/>
          </a:xfrm>
          <a:prstGeom prst="rect">
            <a:avLst/>
          </a:prstGeom>
        </p:spPr>
        <p:txBody>
          <a:bodyPr wrap="square">
            <a:spAutoFit/>
          </a:bodyPr>
          <a:lstStyle/>
          <a:p>
            <a:r>
              <a:rPr lang="en-US" dirty="0"/>
              <a:t>w  (n</a:t>
            </a:r>
            <a:r>
              <a:rPr lang="en-US" baseline="-25000" dirty="0"/>
              <a:t>2</a:t>
            </a:r>
            <a:r>
              <a:rPr lang="en-US" dirty="0"/>
              <a:t>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7487376" y="1772058"/>
            <a:ext cx="2106764" cy="369332"/>
          </a:xfrm>
          <a:prstGeom prst="rect">
            <a:avLst/>
          </a:prstGeom>
        </p:spPr>
        <p:txBody>
          <a:bodyPr wrap="square">
            <a:spAutoFit/>
          </a:bodyPr>
          <a:lstStyle/>
          <a:p>
            <a:r>
              <a:rPr lang="en-US" dirty="0"/>
              <a:t>Output layer (d)</a:t>
            </a:r>
          </a:p>
        </p:txBody>
      </p:sp>
      <p:sp>
        <p:nvSpPr>
          <p:cNvPr id="40" name="Oval 39">
            <a:extLst>
              <a:ext uri="{FF2B5EF4-FFF2-40B4-BE49-F238E27FC236}">
                <a16:creationId xmlns:a16="http://schemas.microsoft.com/office/drawing/2014/main" id="{B0089ADC-67D3-87EC-4AA4-9CE6E91EBC7A}"/>
              </a:ext>
            </a:extLst>
          </p:cNvPr>
          <p:cNvSpPr/>
          <p:nvPr/>
        </p:nvSpPr>
        <p:spPr>
          <a:xfrm>
            <a:off x="5825269" y="2705801"/>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41" name="Oval 40">
            <a:extLst>
              <a:ext uri="{FF2B5EF4-FFF2-40B4-BE49-F238E27FC236}">
                <a16:creationId xmlns:a16="http://schemas.microsoft.com/office/drawing/2014/main" id="{E5AEAA98-3A1D-A0C9-5613-D7A62B071866}"/>
              </a:ext>
            </a:extLst>
          </p:cNvPr>
          <p:cNvSpPr/>
          <p:nvPr/>
        </p:nvSpPr>
        <p:spPr>
          <a:xfrm>
            <a:off x="5825269" y="334376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3" name="Oval 42">
            <a:extLst>
              <a:ext uri="{FF2B5EF4-FFF2-40B4-BE49-F238E27FC236}">
                <a16:creationId xmlns:a16="http://schemas.microsoft.com/office/drawing/2014/main" id="{13CDDD16-75EB-B1E8-F559-CBE3C7D7C08B}"/>
              </a:ext>
            </a:extLst>
          </p:cNvPr>
          <p:cNvSpPr/>
          <p:nvPr/>
        </p:nvSpPr>
        <p:spPr>
          <a:xfrm>
            <a:off x="5825269" y="407263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5" name="Oval 44">
            <a:extLst>
              <a:ext uri="{FF2B5EF4-FFF2-40B4-BE49-F238E27FC236}">
                <a16:creationId xmlns:a16="http://schemas.microsoft.com/office/drawing/2014/main" id="{0D37E367-5A44-3C49-4F3E-ECC605CF8729}"/>
              </a:ext>
            </a:extLst>
          </p:cNvPr>
          <p:cNvSpPr/>
          <p:nvPr/>
        </p:nvSpPr>
        <p:spPr>
          <a:xfrm>
            <a:off x="5825269" y="480150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sp>
        <p:nvSpPr>
          <p:cNvPr id="46" name="Oval 45">
            <a:extLst>
              <a:ext uri="{FF2B5EF4-FFF2-40B4-BE49-F238E27FC236}">
                <a16:creationId xmlns:a16="http://schemas.microsoft.com/office/drawing/2014/main" id="{DC0AE9F5-E7B3-6393-92D6-1DE49E30F43A}"/>
              </a:ext>
            </a:extLst>
          </p:cNvPr>
          <p:cNvSpPr/>
          <p:nvPr/>
        </p:nvSpPr>
        <p:spPr>
          <a:xfrm>
            <a:off x="7449590" y="268736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48" name="Oval 47">
            <a:extLst>
              <a:ext uri="{FF2B5EF4-FFF2-40B4-BE49-F238E27FC236}">
                <a16:creationId xmlns:a16="http://schemas.microsoft.com/office/drawing/2014/main" id="{814E5836-A0AE-4963-FC72-798899D71685}"/>
              </a:ext>
            </a:extLst>
          </p:cNvPr>
          <p:cNvSpPr/>
          <p:nvPr/>
        </p:nvSpPr>
        <p:spPr>
          <a:xfrm>
            <a:off x="7449590" y="332533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0" name="Oval 49">
            <a:extLst>
              <a:ext uri="{FF2B5EF4-FFF2-40B4-BE49-F238E27FC236}">
                <a16:creationId xmlns:a16="http://schemas.microsoft.com/office/drawing/2014/main" id="{9882800D-D592-5FCF-B02D-5EDF9FFF517C}"/>
              </a:ext>
            </a:extLst>
          </p:cNvPr>
          <p:cNvSpPr/>
          <p:nvPr/>
        </p:nvSpPr>
        <p:spPr>
          <a:xfrm>
            <a:off x="7449590" y="405420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2" name="Oval 51">
            <a:extLst>
              <a:ext uri="{FF2B5EF4-FFF2-40B4-BE49-F238E27FC236}">
                <a16:creationId xmlns:a16="http://schemas.microsoft.com/office/drawing/2014/main" id="{005240A5-86D0-1AE2-8299-75AC2DE07BB5}"/>
              </a:ext>
            </a:extLst>
          </p:cNvPr>
          <p:cNvSpPr/>
          <p:nvPr/>
        </p:nvSpPr>
        <p:spPr>
          <a:xfrm>
            <a:off x="7449590" y="478307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3" name="Straight Arrow Connector 52">
            <a:extLst>
              <a:ext uri="{FF2B5EF4-FFF2-40B4-BE49-F238E27FC236}">
                <a16:creationId xmlns:a16="http://schemas.microsoft.com/office/drawing/2014/main" id="{21675F86-E906-9591-E570-62D44C36CB29}"/>
              </a:ext>
            </a:extLst>
          </p:cNvPr>
          <p:cNvCxnSpPr>
            <a:cxnSpLocks/>
          </p:cNvCxnSpPr>
          <p:nvPr/>
        </p:nvCxnSpPr>
        <p:spPr>
          <a:xfrm>
            <a:off x="6479630" y="3032477"/>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2930F98-AABA-BAA5-C4A4-769F820DEFA6}"/>
              </a:ext>
            </a:extLst>
          </p:cNvPr>
          <p:cNvCxnSpPr>
            <a:cxnSpLocks/>
            <a:stCxn id="43" idx="6"/>
          </p:cNvCxnSpPr>
          <p:nvPr/>
        </p:nvCxnSpPr>
        <p:spPr>
          <a:xfrm>
            <a:off x="6491191" y="4350929"/>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15A9148-22BF-DA9F-4F63-723E3064D013}"/>
              </a:ext>
            </a:extLst>
          </p:cNvPr>
          <p:cNvCxnSpPr>
            <a:cxnSpLocks/>
            <a:stCxn id="41" idx="6"/>
          </p:cNvCxnSpPr>
          <p:nvPr/>
        </p:nvCxnSpPr>
        <p:spPr>
          <a:xfrm>
            <a:off x="6491191" y="3622059"/>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CF258C-7A89-D9FB-EAB7-2B3CBFC58C00}"/>
              </a:ext>
            </a:extLst>
          </p:cNvPr>
          <p:cNvCxnSpPr>
            <a:cxnSpLocks/>
          </p:cNvCxnSpPr>
          <p:nvPr/>
        </p:nvCxnSpPr>
        <p:spPr>
          <a:xfrm flipV="1">
            <a:off x="6585073" y="4926401"/>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EDA0C20-B68E-6F27-5929-D0FC2EEDE5D0}"/>
              </a:ext>
            </a:extLst>
          </p:cNvPr>
          <p:cNvCxnSpPr>
            <a:cxnSpLocks/>
          </p:cNvCxnSpPr>
          <p:nvPr/>
        </p:nvCxnSpPr>
        <p:spPr>
          <a:xfrm flipV="1">
            <a:off x="6564307" y="3077721"/>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FEA53FC-C29C-4827-35F7-CEF03BD573D2}"/>
              </a:ext>
            </a:extLst>
          </p:cNvPr>
          <p:cNvCxnSpPr>
            <a:cxnSpLocks/>
          </p:cNvCxnSpPr>
          <p:nvPr/>
        </p:nvCxnSpPr>
        <p:spPr>
          <a:xfrm flipV="1">
            <a:off x="6537777" y="3106921"/>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9DCFD1-12CD-FB61-8B72-7C0CA09EDED0}"/>
              </a:ext>
            </a:extLst>
          </p:cNvPr>
          <p:cNvCxnSpPr>
            <a:cxnSpLocks/>
            <a:endCxn id="46" idx="2"/>
          </p:cNvCxnSpPr>
          <p:nvPr/>
        </p:nvCxnSpPr>
        <p:spPr>
          <a:xfrm flipV="1">
            <a:off x="6517721" y="2965665"/>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AB63B89-2F37-C6D0-2986-C0ECC8A52EC1}"/>
              </a:ext>
            </a:extLst>
          </p:cNvPr>
          <p:cNvCxnSpPr>
            <a:cxnSpLocks/>
          </p:cNvCxnSpPr>
          <p:nvPr/>
        </p:nvCxnSpPr>
        <p:spPr>
          <a:xfrm flipV="1">
            <a:off x="6479808" y="2858706"/>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3E98117-FC96-6597-162A-20CEB4E3F009}"/>
              </a:ext>
            </a:extLst>
          </p:cNvPr>
          <p:cNvSpPr/>
          <p:nvPr/>
        </p:nvSpPr>
        <p:spPr>
          <a:xfrm>
            <a:off x="6490977" y="6370402"/>
            <a:ext cx="1343096" cy="369332"/>
          </a:xfrm>
          <a:prstGeom prst="rect">
            <a:avLst/>
          </a:prstGeom>
        </p:spPr>
        <p:txBody>
          <a:bodyPr wrap="square">
            <a:spAutoFit/>
          </a:bodyPr>
          <a:lstStyle/>
          <a:p>
            <a:r>
              <a:rPr lang="en-US" dirty="0"/>
              <a:t>w  (d x n</a:t>
            </a:r>
            <a:r>
              <a:rPr lang="en-US" baseline="-25000" dirty="0"/>
              <a:t>2</a:t>
            </a:r>
            <a:r>
              <a:rPr lang="en-US" dirty="0"/>
              <a:t>)</a:t>
            </a:r>
          </a:p>
        </p:txBody>
      </p:sp>
      <p:sp>
        <p:nvSpPr>
          <p:cNvPr id="69" name="Rectangle 68">
            <a:extLst>
              <a:ext uri="{FF2B5EF4-FFF2-40B4-BE49-F238E27FC236}">
                <a16:creationId xmlns:a16="http://schemas.microsoft.com/office/drawing/2014/main" id="{95C00159-0BE5-9354-D7B3-92236F0E44B9}"/>
              </a:ext>
            </a:extLst>
          </p:cNvPr>
          <p:cNvSpPr/>
          <p:nvPr/>
        </p:nvSpPr>
        <p:spPr>
          <a:xfrm>
            <a:off x="5662552" y="1750260"/>
            <a:ext cx="2106764" cy="369332"/>
          </a:xfrm>
          <a:prstGeom prst="rect">
            <a:avLst/>
          </a:prstGeom>
        </p:spPr>
        <p:txBody>
          <a:bodyPr wrap="square">
            <a:spAutoFit/>
          </a:bodyPr>
          <a:lstStyle/>
          <a:p>
            <a:r>
              <a:rPr lang="en-US" dirty="0"/>
              <a:t>Hidden layer (n</a:t>
            </a:r>
            <a:r>
              <a:rPr lang="en-US" baseline="-25000" dirty="0"/>
              <a:t>1</a:t>
            </a:r>
            <a:r>
              <a:rPr lang="en-US" dirty="0"/>
              <a:t>)</a:t>
            </a:r>
          </a:p>
        </p:txBody>
      </p:sp>
    </p:spTree>
    <p:extLst>
      <p:ext uri="{BB962C8B-B14F-4D97-AF65-F5344CB8AC3E}">
        <p14:creationId xmlns:p14="http://schemas.microsoft.com/office/powerpoint/2010/main" val="23128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ADAF-BF3F-34D7-BCD1-AD9F958248B1}"/>
              </a:ext>
            </a:extLst>
          </p:cNvPr>
          <p:cNvSpPr>
            <a:spLocks noGrp="1"/>
          </p:cNvSpPr>
          <p:nvPr>
            <p:ph type="title"/>
          </p:nvPr>
        </p:nvSpPr>
        <p:spPr/>
        <p:txBody>
          <a:bodyPr/>
          <a:lstStyle/>
          <a:p>
            <a:r>
              <a:rPr lang="en-US" dirty="0"/>
              <a:t>Linear decision boundaries are limiting.  </a:t>
            </a:r>
            <a:br>
              <a:rPr lang="en-US" dirty="0"/>
            </a:br>
            <a:r>
              <a:rPr lang="en-US" dirty="0"/>
              <a:t>Layering won’t help.</a:t>
            </a:r>
          </a:p>
        </p:txBody>
      </p:sp>
      <p:sp>
        <p:nvSpPr>
          <p:cNvPr id="3" name="Content Placeholder 2">
            <a:extLst>
              <a:ext uri="{FF2B5EF4-FFF2-40B4-BE49-F238E27FC236}">
                <a16:creationId xmlns:a16="http://schemas.microsoft.com/office/drawing/2014/main" id="{A27CB7B3-B2E9-7EB5-EF79-4BD26BB2D254}"/>
              </a:ext>
            </a:extLst>
          </p:cNvPr>
          <p:cNvSpPr>
            <a:spLocks noGrp="1"/>
          </p:cNvSpPr>
          <p:nvPr>
            <p:ph idx="1"/>
          </p:nvPr>
        </p:nvSpPr>
        <p:spPr>
          <a:xfrm>
            <a:off x="741405" y="6175204"/>
            <a:ext cx="7502417" cy="682796"/>
          </a:xfrm>
        </p:spPr>
        <p:txBody>
          <a:bodyPr/>
          <a:lstStyle/>
          <a:p>
            <a:pPr marL="0" indent="0">
              <a:buNone/>
            </a:pPr>
            <a:r>
              <a:rPr lang="en-US" dirty="0"/>
              <a:t>Multiple layers like this is not going to work.</a:t>
            </a:r>
          </a:p>
        </p:txBody>
      </p:sp>
      <p:pic>
        <p:nvPicPr>
          <p:cNvPr id="4" name="Content Placeholder 4">
            <a:extLst>
              <a:ext uri="{FF2B5EF4-FFF2-40B4-BE49-F238E27FC236}">
                <a16:creationId xmlns:a16="http://schemas.microsoft.com/office/drawing/2014/main" id="{636A0FA2-F678-2510-012B-1B234BCD077A}"/>
              </a:ext>
            </a:extLst>
          </p:cNvPr>
          <p:cNvPicPr>
            <a:picLocks noChangeAspect="1"/>
          </p:cNvPicPr>
          <p:nvPr/>
        </p:nvPicPr>
        <p:blipFill rotWithShape="1">
          <a:blip r:embed="rId2"/>
          <a:srcRect l="-1" t="2556" r="1034" b="-4413"/>
          <a:stretch/>
        </p:blipFill>
        <p:spPr>
          <a:xfrm>
            <a:off x="387127" y="1825625"/>
            <a:ext cx="5239512" cy="4206240"/>
          </a:xfrm>
          <a:prstGeom prst="rect">
            <a:avLst/>
          </a:prstGeom>
        </p:spPr>
      </p:pic>
    </p:spTree>
    <p:extLst>
      <p:ext uri="{BB962C8B-B14F-4D97-AF65-F5344CB8AC3E}">
        <p14:creationId xmlns:p14="http://schemas.microsoft.com/office/powerpoint/2010/main" val="372792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6DD-4215-DD04-8462-1514C657B3AE}"/>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24654FDC-CB8E-D259-D156-21F3DB1978AD}"/>
              </a:ext>
            </a:extLst>
          </p:cNvPr>
          <p:cNvSpPr>
            <a:spLocks noGrp="1"/>
          </p:cNvSpPr>
          <p:nvPr>
            <p:ph idx="1"/>
          </p:nvPr>
        </p:nvSpPr>
        <p:spPr>
          <a:xfrm>
            <a:off x="838199" y="1825624"/>
            <a:ext cx="11088644" cy="5032375"/>
          </a:xfrm>
        </p:spPr>
        <p:txBody>
          <a:bodyPr>
            <a:normAutofit lnSpcReduction="10000"/>
          </a:bodyPr>
          <a:lstStyle/>
          <a:p>
            <a:r>
              <a:rPr lang="en-US" dirty="0" err="1"/>
              <a:t>ReLu</a:t>
            </a:r>
            <a:r>
              <a:rPr lang="en-US" dirty="0"/>
              <a:t>  (“Rectified linear unit”)   </a:t>
            </a:r>
          </a:p>
          <a:p>
            <a:pPr marL="0" indent="0">
              <a:buNone/>
            </a:pPr>
            <a:r>
              <a:rPr lang="en-US" dirty="0" err="1"/>
              <a:t>relu</a:t>
            </a:r>
            <a:r>
              <a:rPr lang="en-US" dirty="0"/>
              <a:t>(z)  =   z * (z &gt; 0) </a:t>
            </a:r>
          </a:p>
          <a:p>
            <a:pPr marL="0" indent="0">
              <a:buNone/>
            </a:pPr>
            <a:r>
              <a:rPr lang="en-US" dirty="0"/>
              <a:t>(Why?  derivative is easy to calculate; 0 or 1) </a:t>
            </a:r>
          </a:p>
          <a:p>
            <a:r>
              <a:rPr lang="en-US" dirty="0">
                <a:solidFill>
                  <a:schemeClr val="accent1"/>
                </a:solidFill>
              </a:rPr>
              <a:t>sigmoid function</a:t>
            </a:r>
          </a:p>
          <a:p>
            <a:pPr marL="0" indent="0">
              <a:buNone/>
            </a:pPr>
            <a:r>
              <a:rPr lang="en-US" dirty="0">
                <a:solidFill>
                  <a:schemeClr val="accent1"/>
                </a:solidFill>
              </a:rPr>
              <a:t>sigmoid(z) = (exp z) / (1+exp z) </a:t>
            </a:r>
          </a:p>
          <a:p>
            <a:r>
              <a:rPr lang="en-US" dirty="0">
                <a:solidFill>
                  <a:schemeClr val="accent1"/>
                </a:solidFill>
              </a:rPr>
              <a:t>hyperbolic tangent   </a:t>
            </a:r>
          </a:p>
          <a:p>
            <a:r>
              <a:rPr lang="en-US" dirty="0">
                <a:solidFill>
                  <a:schemeClr val="accent1"/>
                </a:solidFill>
              </a:rPr>
              <a:t>tanh(z) = (exp (z) – exp(-z) ) / (exp(z) + exp(-z)) </a:t>
            </a:r>
          </a:p>
          <a:p>
            <a:pPr marL="0" indent="0">
              <a:buNone/>
            </a:pPr>
            <a:r>
              <a:rPr lang="en-US" dirty="0"/>
              <a:t>(Why?  derivative is continuous; makes </a:t>
            </a:r>
            <a:r>
              <a:rPr lang="en-US" dirty="0" err="1"/>
              <a:t>mathy</a:t>
            </a:r>
            <a:r>
              <a:rPr lang="en-US" dirty="0"/>
              <a:t> people more comfortable.)</a:t>
            </a:r>
          </a:p>
          <a:p>
            <a:r>
              <a:rPr lang="en-US" dirty="0"/>
              <a:t>linear</a:t>
            </a:r>
          </a:p>
          <a:p>
            <a:pPr marL="0" indent="0">
              <a:buNone/>
            </a:pPr>
            <a:r>
              <a:rPr lang="en-US" dirty="0"/>
              <a:t>Lets you test that things are kind of sort of working by falling back to logistic regression.</a:t>
            </a:r>
          </a:p>
        </p:txBody>
      </p:sp>
      <p:cxnSp>
        <p:nvCxnSpPr>
          <p:cNvPr id="4" name="Straight Connector 3">
            <a:extLst>
              <a:ext uri="{FF2B5EF4-FFF2-40B4-BE49-F238E27FC236}">
                <a16:creationId xmlns:a16="http://schemas.microsoft.com/office/drawing/2014/main" id="{3A13E2DF-202E-8590-2BB1-0BCD82245754}"/>
              </a:ext>
            </a:extLst>
          </p:cNvPr>
          <p:cNvCxnSpPr>
            <a:cxnSpLocks/>
          </p:cNvCxnSpPr>
          <p:nvPr/>
        </p:nvCxnSpPr>
        <p:spPr>
          <a:xfrm flipV="1">
            <a:off x="5494512" y="2795066"/>
            <a:ext cx="6432331" cy="73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946CC13-D6E1-7B0B-2AFE-5B3FF499E826}"/>
              </a:ext>
            </a:extLst>
          </p:cNvPr>
          <p:cNvCxnSpPr>
            <a:cxnSpLocks/>
          </p:cNvCxnSpPr>
          <p:nvPr/>
        </p:nvCxnSpPr>
        <p:spPr>
          <a:xfrm flipV="1">
            <a:off x="8424874" y="1304677"/>
            <a:ext cx="2165132" cy="1524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0906A0-91AE-0812-DB5C-D66113DDF2D5}"/>
              </a:ext>
            </a:extLst>
          </p:cNvPr>
          <p:cNvCxnSpPr>
            <a:cxnSpLocks/>
          </p:cNvCxnSpPr>
          <p:nvPr/>
        </p:nvCxnSpPr>
        <p:spPr>
          <a:xfrm>
            <a:off x="6295729" y="2827877"/>
            <a:ext cx="212914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53412E-C4A2-15F2-4041-891CA64367C5}"/>
              </a:ext>
            </a:extLst>
          </p:cNvPr>
          <p:cNvCxnSpPr>
            <a:cxnSpLocks/>
          </p:cNvCxnSpPr>
          <p:nvPr/>
        </p:nvCxnSpPr>
        <p:spPr>
          <a:xfrm flipV="1">
            <a:off x="8424874" y="-79513"/>
            <a:ext cx="0" cy="287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364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755-FC65-4570-3A11-8DB9E855A097}"/>
              </a:ext>
            </a:extLst>
          </p:cNvPr>
          <p:cNvSpPr>
            <a:spLocks noGrp="1"/>
          </p:cNvSpPr>
          <p:nvPr>
            <p:ph type="title"/>
          </p:nvPr>
        </p:nvSpPr>
        <p:spPr/>
        <p:txBody>
          <a:bodyPr/>
          <a:lstStyle/>
          <a:p>
            <a:r>
              <a:rPr lang="en-US" dirty="0"/>
              <a:t>One attack is to augment feature space with nonlinear terms.</a:t>
            </a:r>
          </a:p>
        </p:txBody>
      </p:sp>
      <p:sp>
        <p:nvSpPr>
          <p:cNvPr id="3" name="Content Placeholder 2">
            <a:extLst>
              <a:ext uri="{FF2B5EF4-FFF2-40B4-BE49-F238E27FC236}">
                <a16:creationId xmlns:a16="http://schemas.microsoft.com/office/drawing/2014/main" id="{A629FDA4-74F0-A4CD-EB4C-1A45E17AC353}"/>
              </a:ext>
            </a:extLst>
          </p:cNvPr>
          <p:cNvSpPr>
            <a:spLocks noGrp="1"/>
          </p:cNvSpPr>
          <p:nvPr>
            <p:ph idx="1"/>
          </p:nvPr>
        </p:nvSpPr>
        <p:spPr/>
        <p:txBody>
          <a:bodyPr/>
          <a:lstStyle/>
          <a:p>
            <a:r>
              <a:rPr lang="en-US" dirty="0"/>
              <a:t>X = { 1 , x,  x</a:t>
            </a:r>
            <a:r>
              <a:rPr lang="en-US" baseline="30000" dirty="0"/>
              <a:t>2</a:t>
            </a:r>
            <a:r>
              <a:rPr lang="en-US" dirty="0"/>
              <a:t>,   x</a:t>
            </a:r>
            <a:r>
              <a:rPr lang="en-US" baseline="30000" dirty="0"/>
              <a:t>3</a:t>
            </a:r>
            <a:r>
              <a:rPr lang="en-US" dirty="0"/>
              <a:t>,   x</a:t>
            </a:r>
            <a:r>
              <a:rPr lang="en-US" baseline="30000" dirty="0"/>
              <a:t>4</a:t>
            </a:r>
            <a:r>
              <a:rPr lang="en-US" dirty="0"/>
              <a:t>,   x</a:t>
            </a:r>
            <a:r>
              <a:rPr lang="en-US" baseline="30000" dirty="0"/>
              <a:t>5</a:t>
            </a:r>
            <a:r>
              <a:rPr lang="en-US" dirty="0"/>
              <a:t>  }    (polynomials)</a:t>
            </a:r>
          </a:p>
          <a:p>
            <a:endParaRPr lang="en-US" dirty="0"/>
          </a:p>
          <a:p>
            <a:r>
              <a:rPr lang="en-US" dirty="0"/>
              <a:t>X = {  1, x,  y,  </a:t>
            </a:r>
            <a:r>
              <a:rPr lang="en-US" dirty="0" err="1"/>
              <a:t>xy</a:t>
            </a:r>
            <a:r>
              <a:rPr lang="en-US" dirty="0"/>
              <a:t>,  x</a:t>
            </a:r>
            <a:r>
              <a:rPr lang="en-US" baseline="30000" dirty="0"/>
              <a:t>2</a:t>
            </a:r>
            <a:r>
              <a:rPr lang="en-US" dirty="0"/>
              <a:t>,  y</a:t>
            </a:r>
            <a:r>
              <a:rPr lang="en-US" baseline="30000" dirty="0"/>
              <a:t>2</a:t>
            </a:r>
            <a:r>
              <a:rPr lang="en-US" dirty="0"/>
              <a:t> }     (interaction terms) </a:t>
            </a:r>
          </a:p>
          <a:p>
            <a:endParaRPr lang="en-US" dirty="0"/>
          </a:p>
          <a:p>
            <a:r>
              <a:rPr lang="en-US" dirty="0"/>
              <a:t>X = {  1,x ,   sqrt(1 – x</a:t>
            </a:r>
            <a:r>
              <a:rPr lang="en-US" baseline="30000" dirty="0"/>
              <a:t>2</a:t>
            </a:r>
            <a:r>
              <a:rPr lang="en-US" dirty="0"/>
              <a:t>) }     (coordinate transformations) </a:t>
            </a:r>
          </a:p>
          <a:p>
            <a:endParaRPr lang="en-US" dirty="0"/>
          </a:p>
          <a:p>
            <a:r>
              <a:rPr lang="en-US" dirty="0"/>
              <a:t>X = {  tanh(x/y),  sqrt(x</a:t>
            </a:r>
            <a:r>
              <a:rPr lang="en-US" baseline="30000" dirty="0"/>
              <a:t>2</a:t>
            </a:r>
            <a:r>
              <a:rPr lang="en-US" dirty="0"/>
              <a:t>+y</a:t>
            </a:r>
            <a:r>
              <a:rPr lang="en-US" baseline="30000" dirty="0"/>
              <a:t>2</a:t>
            </a:r>
            <a:r>
              <a:rPr lang="en-US" dirty="0"/>
              <a:t>) }     (coordinate transformations) </a:t>
            </a:r>
          </a:p>
          <a:p>
            <a:endParaRPr lang="en-US" dirty="0"/>
          </a:p>
          <a:p>
            <a:endParaRPr lang="en-US" dirty="0"/>
          </a:p>
        </p:txBody>
      </p:sp>
    </p:spTree>
    <p:extLst>
      <p:ext uri="{BB962C8B-B14F-4D97-AF65-F5344CB8AC3E}">
        <p14:creationId xmlns:p14="http://schemas.microsoft.com/office/powerpoint/2010/main" val="214262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nonlinearity + layers</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pitchFamily="2" charset="0"/>
              </a:rPr>
              <a:t>f</a:t>
            </a: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xmlns="">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448B1B-4D96-8375-AA9A-F58957B68B56}"/>
              </a:ext>
            </a:extLst>
          </p:cNvPr>
          <p:cNvCxnSpPr>
            <a:cxnSpLocks/>
          </p:cNvCxnSpPr>
          <p:nvPr/>
        </p:nvCxnSpPr>
        <p:spPr>
          <a:xfrm>
            <a:off x="5461596" y="4231714"/>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016352"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w</a:t>
                </a:r>
                <a:r>
                  <a:rPr lang="en-US" baseline="30000" dirty="0" err="1"/>
                  <a:t>T</a:t>
                </a:r>
                <a:r>
                  <a:rPr lang="en-US" dirty="0"/>
                  <a:t> X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f(z)        (activation function)</a:t>
                </a:r>
              </a:p>
              <a:p>
                <a:pPr marL="0" indent="0">
                  <a:buNone/>
                </a:pPr>
                <a:endParaRPr lang="en-US" dirty="0"/>
              </a:p>
              <a:p>
                <a:pPr marL="0" indent="0">
                  <a:buNone/>
                </a:pPr>
                <a:r>
                  <a:rPr lang="en-US" dirty="0"/>
                  <a:t>L = </a:t>
                </a:r>
                <a:r>
                  <a:rPr lang="en-US" dirty="0" err="1">
                    <a:latin typeface="Times" pitchFamily="2" charset="0"/>
                  </a:rPr>
                  <a:t>Σ</a:t>
                </a:r>
                <a:r>
                  <a:rPr lang="en-US" baseline="-25000" dirty="0">
                    <a:latin typeface="Times" pitchFamily="2" charset="0"/>
                  </a:rPr>
                  <a:t>  </a:t>
                </a:r>
                <a:r>
                  <a:rPr lang="en-US" dirty="0"/>
                  <a:t>(</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 y)</a:t>
                </a:r>
                <a:r>
                  <a:rPr lang="en-US" baseline="30000" dirty="0"/>
                  <a:t>2  </a:t>
                </a:r>
                <a:r>
                  <a:rPr lang="en-US" dirty="0"/>
                  <a:t>(implied sum over n)</a:t>
                </a:r>
              </a:p>
              <a:p>
                <a:endParaRPr lang="en-US" baseline="30000" dirty="0"/>
              </a:p>
              <a:p>
                <a:pPr marL="0" indent="0">
                  <a:buNone/>
                </a:pPr>
                <a:endParaRPr lang="en-US" baseline="30000" dirty="0"/>
              </a:p>
              <a:p>
                <a:pPr marL="0" indent="0">
                  <a:buNone/>
                </a:pPr>
                <a:r>
                  <a:rPr lang="en-US" dirty="0"/>
                  <a:t>w = argmax </a:t>
                </a:r>
                <a:r>
                  <a:rPr lang="en-US" baseline="-25000" dirty="0"/>
                  <a:t>w</a:t>
                </a:r>
                <a:r>
                  <a:rPr lang="en-US" dirty="0"/>
                  <a:t>  L( X, Y)  </a:t>
                </a:r>
              </a:p>
            </p:txBody>
          </p:sp>
        </mc:Choice>
        <mc:Fallback xmlns="">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016352" y="2034054"/>
                <a:ext cx="5257801" cy="5032375"/>
              </a:xfrm>
              <a:prstGeom prst="rect">
                <a:avLst/>
              </a:prstGeom>
              <a:blipFill>
                <a:blip r:embed="rId3"/>
                <a:stretch>
                  <a:fillRect l="-2410" t="-2015"/>
                </a:stretch>
              </a:blipFill>
            </p:spPr>
            <p:txBody>
              <a:bodyPr/>
              <a:lstStyle/>
              <a:p>
                <a:r>
                  <a:rPr lang="en-US">
                    <a:noFill/>
                  </a:rPr>
                  <a:t> </a:t>
                </a:r>
              </a:p>
            </p:txBody>
          </p:sp>
        </mc:Fallback>
      </mc:AlternateContent>
    </p:spTree>
    <p:extLst>
      <p:ext uri="{BB962C8B-B14F-4D97-AF65-F5344CB8AC3E}">
        <p14:creationId xmlns:p14="http://schemas.microsoft.com/office/powerpoint/2010/main" val="402763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For linearly separable problems</a:t>
            </a:r>
          </a:p>
        </p:txBody>
      </p:sp>
    </p:spTree>
    <p:extLst>
      <p:ext uri="{BB962C8B-B14F-4D97-AF65-F5344CB8AC3E}">
        <p14:creationId xmlns:p14="http://schemas.microsoft.com/office/powerpoint/2010/main" val="189784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3359426" y="1456676"/>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Electrical engineering perspective; not math; this was imagined as a machine with variable resistors for weights</a:t>
            </a:r>
          </a:p>
          <a:p>
            <a:r>
              <a:rPr lang="en-US" dirty="0"/>
              <a:t>The update procedure effects gradient descent</a:t>
            </a:r>
          </a:p>
        </p:txBody>
      </p:sp>
    </p:spTree>
    <p:extLst>
      <p:ext uri="{BB962C8B-B14F-4D97-AF65-F5344CB8AC3E}">
        <p14:creationId xmlns:p14="http://schemas.microsoft.com/office/powerpoint/2010/main" val="110727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on complexity</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xmlns="">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290684"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w</a:t>
                </a:r>
                <a:r>
                  <a:rPr lang="en-US" baseline="30000" dirty="0" err="1"/>
                  <a:t>T</a:t>
                </a:r>
                <a:r>
                  <a:rPr lang="en-US" dirty="0"/>
                  <a:t> X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sign(z)</a:t>
                </a:r>
              </a:p>
              <a:p>
                <a:pPr marL="0" indent="0">
                  <a:buNone/>
                </a:pPr>
                <a:r>
                  <a:rPr lang="en-US" dirty="0"/>
                  <a:t>       -1 when z&lt;0, </a:t>
                </a:r>
              </a:p>
              <a:p>
                <a:pPr marL="0" indent="0">
                  <a:buNone/>
                </a:pPr>
                <a:r>
                  <a:rPr lang="en-US" dirty="0"/>
                  <a:t>       +1 when z&gt; 0</a:t>
                </a:r>
              </a:p>
            </p:txBody>
          </p:sp>
        </mc:Choice>
        <mc:Fallback xmlns="">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290684" y="2034054"/>
                <a:ext cx="5257801" cy="5032375"/>
              </a:xfrm>
              <a:prstGeom prst="rect">
                <a:avLst/>
              </a:prstGeom>
              <a:blipFill>
                <a:blip r:embed="rId3"/>
                <a:stretch>
                  <a:fillRect l="-2415" t="-20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91DA9A3-9683-8345-60A7-F319E0720960}"/>
              </a:ext>
            </a:extLst>
          </p:cNvPr>
          <p:cNvCxnSpPr>
            <a:cxnSpLocks/>
            <a:stCxn id="11" idx="3"/>
          </p:cNvCxnSpPr>
          <p:nvPr/>
        </p:nvCxnSpPr>
        <p:spPr>
          <a:xfrm>
            <a:off x="4893196" y="4454480"/>
            <a:ext cx="264033" cy="136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F70A-E278-97B6-54E7-C269C1F1876A}"/>
              </a:ext>
            </a:extLst>
          </p:cNvPr>
          <p:cNvCxnSpPr>
            <a:cxnSpLocks/>
          </p:cNvCxnSpPr>
          <p:nvPr/>
        </p:nvCxnSpPr>
        <p:spPr>
          <a:xfrm flipV="1">
            <a:off x="5145182" y="4074039"/>
            <a:ext cx="12047" cy="37527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E056B0-95FE-BB1F-9A8A-39A85346FDBE}"/>
              </a:ext>
            </a:extLst>
          </p:cNvPr>
          <p:cNvCxnSpPr>
            <a:cxnSpLocks/>
          </p:cNvCxnSpPr>
          <p:nvPr/>
        </p:nvCxnSpPr>
        <p:spPr>
          <a:xfrm>
            <a:off x="5157229" y="4068983"/>
            <a:ext cx="225873" cy="581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6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 algorithm </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30750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1672386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2546</TotalTime>
  <Words>1067</Words>
  <Application>Microsoft Macintosh PowerPoint</Application>
  <PresentationFormat>Widescreen</PresentationFormat>
  <Paragraphs>203</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 Math</vt:lpstr>
      <vt:lpstr>Corbel</vt:lpstr>
      <vt:lpstr>Gill Sans Light</vt:lpstr>
      <vt:lpstr>Times</vt:lpstr>
      <vt:lpstr>Office Theme</vt:lpstr>
      <vt:lpstr>DATA221 Intro Machine Learning 12-Perceptron + neural networks</vt:lpstr>
      <vt:lpstr>Linear decision boundaries are limiting.   Layering won’t help.</vt:lpstr>
      <vt:lpstr>One attack is to augment feature space with nonlinear terms.</vt:lpstr>
      <vt:lpstr>Another attack is to add nonlinearity + layers</vt:lpstr>
      <vt:lpstr>Perceptron</vt:lpstr>
      <vt:lpstr>Perceptron</vt:lpstr>
      <vt:lpstr>Another attack is to add on complexity</vt:lpstr>
      <vt:lpstr>Perceptron algorithm </vt:lpstr>
      <vt:lpstr>Perceptron algorithm </vt:lpstr>
      <vt:lpstr>Perceptron algorithm </vt:lpstr>
      <vt:lpstr>Perceptron algorithm </vt:lpstr>
      <vt:lpstr>Properties of perceptron</vt:lpstr>
      <vt:lpstr>Neural networks</vt:lpstr>
      <vt:lpstr>Researchers turned up the hype from the very beginning</vt:lpstr>
      <vt:lpstr>PowerPoint Presentation</vt:lpstr>
      <vt:lpstr>0-layer neural network: logistic regression</vt:lpstr>
      <vt:lpstr>0-layer neural network: logistic regression</vt:lpstr>
      <vt:lpstr>Basic neural network</vt:lpstr>
      <vt:lpstr>Deep neural network</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7</cp:revision>
  <dcterms:created xsi:type="dcterms:W3CDTF">2022-04-25T13:52:11Z</dcterms:created>
  <dcterms:modified xsi:type="dcterms:W3CDTF">2023-02-07T17:55:17Z</dcterms:modified>
</cp:coreProperties>
</file>